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417" r:id="rId3"/>
    <p:sldId id="258" r:id="rId4"/>
    <p:sldId id="418" r:id="rId5"/>
    <p:sldId id="432" r:id="rId6"/>
    <p:sldId id="419" r:id="rId7"/>
    <p:sldId id="420" r:id="rId8"/>
    <p:sldId id="422" r:id="rId9"/>
    <p:sldId id="423" r:id="rId10"/>
    <p:sldId id="424" r:id="rId11"/>
    <p:sldId id="426" r:id="rId12"/>
    <p:sldId id="431" r:id="rId13"/>
    <p:sldId id="428" r:id="rId14"/>
    <p:sldId id="429" r:id="rId15"/>
    <p:sldId id="421" r:id="rId16"/>
    <p:sldId id="434" r:id="rId17"/>
    <p:sldId id="279" r:id="rId1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4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anelli, Marco" initials="G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0A728-0126-42B7-BF4B-B3BF59EFCA1A}" v="10" dt="2019-08-13T20:51:57.2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3817" autoAdjust="0"/>
  </p:normalViewPr>
  <p:slideViewPr>
    <p:cSldViewPr>
      <p:cViewPr varScale="1">
        <p:scale>
          <a:sx n="88" d="100"/>
          <a:sy n="88" d="100"/>
        </p:scale>
        <p:origin x="1320" y="62"/>
      </p:cViewPr>
      <p:guideLst>
        <p:guide orient="horz" pos="2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008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008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9D2BDA87-F604-402F-B5C1-CCF4E79DB10A}" type="datetimeFigureOut">
              <a:rPr lang="en-ZA" smtClean="0"/>
              <a:t>2021/06/08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8008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8008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3826DAFE-5867-47B0-A6E1-5D74AE044FF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1054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3"/>
            <a:ext cx="2945659" cy="496412"/>
          </a:xfrm>
          <a:prstGeom prst="rect">
            <a:avLst/>
          </a:prstGeom>
        </p:spPr>
        <p:txBody>
          <a:bodyPr vert="horz" lIns="92947" tIns="46474" rIns="92947" bIns="46474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3"/>
            <a:ext cx="2945659" cy="496412"/>
          </a:xfrm>
          <a:prstGeom prst="rect">
            <a:avLst/>
          </a:prstGeom>
        </p:spPr>
        <p:txBody>
          <a:bodyPr vert="horz" lIns="92947" tIns="46474" rIns="92947" bIns="46474" rtlCol="0"/>
          <a:lstStyle>
            <a:lvl1pPr algn="r">
              <a:defRPr sz="1200"/>
            </a:lvl1pPr>
          </a:lstStyle>
          <a:p>
            <a:fld id="{5184F101-287F-4F42-83AC-6FB92F52221E}" type="datetimeFigureOut">
              <a:rPr lang="en-ZA" smtClean="0"/>
              <a:t>2021/06/08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47" tIns="46474" rIns="92947" bIns="46474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11"/>
            <a:ext cx="5438140" cy="4467700"/>
          </a:xfrm>
          <a:prstGeom prst="rect">
            <a:avLst/>
          </a:prstGeom>
        </p:spPr>
        <p:txBody>
          <a:bodyPr vert="horz" lIns="92947" tIns="46474" rIns="92947" bIns="464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" y="9430094"/>
            <a:ext cx="2945659" cy="496412"/>
          </a:xfrm>
          <a:prstGeom prst="rect">
            <a:avLst/>
          </a:prstGeom>
        </p:spPr>
        <p:txBody>
          <a:bodyPr vert="horz" lIns="92947" tIns="46474" rIns="92947" bIns="46474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430094"/>
            <a:ext cx="2945659" cy="496412"/>
          </a:xfrm>
          <a:prstGeom prst="rect">
            <a:avLst/>
          </a:prstGeom>
        </p:spPr>
        <p:txBody>
          <a:bodyPr vert="horz" lIns="92947" tIns="46474" rIns="92947" bIns="46474" rtlCol="0" anchor="b"/>
          <a:lstStyle>
            <a:lvl1pPr algn="r">
              <a:defRPr sz="1200"/>
            </a:lvl1pPr>
          </a:lstStyle>
          <a:p>
            <a:fld id="{1F6E5E9B-0B19-4182-8166-68B0C1D3230F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0337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2373184-C173-4798-875F-9843F00E55B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9426" y="548680"/>
            <a:ext cx="6020844" cy="5976664"/>
          </a:xfrm>
        </p:spPr>
        <p:txBody>
          <a:bodyPr>
            <a:normAutofit/>
          </a:bodyPr>
          <a:lstStyle/>
          <a:p>
            <a:pPr algn="r"/>
            <a:r>
              <a:rPr lang="en-ZA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ELECTORAL COMMISSION OF SOUTH </a:t>
            </a:r>
            <a:r>
              <a:rPr lang="en-ZA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AFRICA</a:t>
            </a:r>
            <a:br>
              <a:rPr lang="en-ZA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Z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Political Party Funding</a:t>
            </a:r>
            <a:r>
              <a:rPr lang="en-ZA" sz="4800" b="1" dirty="0">
                <a:solidFill>
                  <a:srgbClr val="002060"/>
                </a:solidFill>
              </a:rPr>
              <a:t/>
            </a:r>
            <a:br>
              <a:rPr lang="en-ZA" sz="4800" b="1" dirty="0">
                <a:solidFill>
                  <a:srgbClr val="002060"/>
                </a:solidFill>
              </a:rPr>
            </a:br>
            <a:r>
              <a:rPr lang="en-ZA" sz="4800" b="1" dirty="0">
                <a:solidFill>
                  <a:srgbClr val="002060"/>
                </a:solidFill>
              </a:rPr>
              <a:t/>
            </a:r>
            <a:br>
              <a:rPr lang="en-ZA" sz="4800" b="1" dirty="0">
                <a:solidFill>
                  <a:srgbClr val="002060"/>
                </a:solidFill>
              </a:rPr>
            </a:br>
            <a:r>
              <a:rPr lang="en-ZA" sz="4000" b="1" dirty="0"/>
              <a:t/>
            </a:r>
            <a:br>
              <a:rPr lang="en-ZA" sz="4000" b="1" dirty="0"/>
            </a:br>
            <a:endParaRPr lang="en-ZA" sz="3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1741077" cy="21892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476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967FD2-FA16-4E2E-91BA-2D16E7614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12776"/>
            <a:ext cx="8460432" cy="2736304"/>
          </a:xfrm>
        </p:spPr>
        <p:txBody>
          <a:bodyPr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en-US" altLang="ko-K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Political Party Funding</a:t>
            </a:r>
            <a:br>
              <a:rPr lang="en-US" altLang="ko-K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 6 of 2018</a:t>
            </a:r>
            <a:endParaRPr lang="ko-KR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5196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EC40EC-1134-49F9-A7B4-6869DC59B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4638"/>
            <a:ext cx="7825680" cy="1143000"/>
          </a:xfrm>
        </p:spPr>
        <p:txBody>
          <a:bodyPr/>
          <a:lstStyle/>
          <a:p>
            <a:pPr algn="l"/>
            <a:r>
              <a:rPr lang="en-US" altLang="ko-KR" b="1" dirty="0">
                <a:solidFill>
                  <a:srgbClr val="002060"/>
                </a:solidFill>
                <a:ea typeface="HY울릉도M" panose="02030600000101010101" pitchFamily="18" charset="-127"/>
              </a:rPr>
              <a:t>Contents</a:t>
            </a:r>
            <a:endParaRPr lang="ko-KR" altLang="en-US" b="1" dirty="0">
              <a:solidFill>
                <a:srgbClr val="002060"/>
              </a:solidFill>
              <a:ea typeface="HY울릉도M" panose="02030600000101010101" pitchFamily="18" charset="-127"/>
            </a:endParaRP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389083EB-0EA0-4364-B5AF-F5366A52A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5031" y="2257827"/>
            <a:ext cx="404929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500" b="1" dirty="0">
                <a:solidFill>
                  <a:schemeClr val="bg1"/>
                </a:solidFill>
                <a:latin typeface="Arial Black" panose="020B0A04020102020204" pitchFamily="34" charset="0"/>
                <a:ea typeface="HY울릉도M" panose="02030600000101010101" pitchFamily="18" charset="-127"/>
              </a:rPr>
              <a:t>Definition, Background and Purpose</a:t>
            </a:r>
            <a:endParaRPr lang="ko-KR" altLang="en-US" sz="1500" b="1" dirty="0">
              <a:solidFill>
                <a:schemeClr val="bg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</p:txBody>
      </p:sp>
      <p:sp>
        <p:nvSpPr>
          <p:cNvPr id="9" name="TextBox 41">
            <a:extLst>
              <a:ext uri="{FF2B5EF4-FFF2-40B4-BE49-F238E27FC236}">
                <a16:creationId xmlns:a16="http://schemas.microsoft.com/office/drawing/2014/main" id="{574757D8-1607-4A0C-9EE4-ACA628CEA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6697" y="3038877"/>
            <a:ext cx="479920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500" dirty="0">
                <a:solidFill>
                  <a:schemeClr val="bg1"/>
                </a:solidFill>
                <a:latin typeface="Arial Black" panose="020B0A04020102020204" pitchFamily="34" charset="0"/>
                <a:ea typeface="HY울릉도M" panose="02030600000101010101" pitchFamily="18" charset="-127"/>
              </a:rPr>
              <a:t>Current Status and Issues &amp; SWOT Analysis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2CF606C8-0699-496F-BC04-B1C58A4EB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9967"/>
            <a:ext cx="8460432" cy="604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marL="457200" indent="-457200">
              <a:spcBef>
                <a:spcPct val="0"/>
              </a:spcBef>
            </a:pPr>
            <a:endParaRPr lang="en-US" altLang="ko-KR" sz="4000" b="1" dirty="0">
              <a:solidFill>
                <a:srgbClr val="254061"/>
              </a:solidFill>
              <a:latin typeface="Arial" panose="020B0604020202020204" pitchFamily="34" charset="0"/>
              <a:ea typeface="HY울릉도M" panose="02030600000101010101" pitchFamily="18" charset="-127"/>
              <a:cs typeface="Arial" panose="020B0604020202020204" pitchFamily="34" charset="0"/>
            </a:endParaRPr>
          </a:p>
          <a:p>
            <a:pPr marL="457200" indent="-457200">
              <a:spcBef>
                <a:spcPct val="0"/>
              </a:spcBef>
            </a:pPr>
            <a:endParaRPr lang="en-US" altLang="ko-KR" b="1" dirty="0">
              <a:solidFill>
                <a:srgbClr val="254061"/>
              </a:solidFill>
              <a:latin typeface="Arial" panose="020B0604020202020204" pitchFamily="34" charset="0"/>
              <a:ea typeface="HY울릉도M" panose="02030600000101010101" pitchFamily="18" charset="-127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500" b="1" dirty="0">
              <a:solidFill>
                <a:srgbClr val="254061"/>
              </a:solidFill>
              <a:latin typeface="Arial Black" panose="020B0A04020102020204" pitchFamily="34" charset="0"/>
              <a:ea typeface="HY울릉도M" panose="02030600000101010101" pitchFamily="18" charset="-127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3</a:t>
            </a:fld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204070" y="995014"/>
            <a:ext cx="82809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level overview of the Act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Interpretation, funds and section by section summary of the Act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Schedules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progress</a:t>
            </a:r>
          </a:p>
        </p:txBody>
      </p:sp>
    </p:spTree>
    <p:extLst>
      <p:ext uri="{BB962C8B-B14F-4D97-AF65-F5344CB8AC3E}">
        <p14:creationId xmlns:p14="http://schemas.microsoft.com/office/powerpoint/2010/main" val="11557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002060"/>
                </a:solidFill>
              </a:rPr>
              <a:t>High level overview</a:t>
            </a:r>
            <a:endParaRPr lang="en-ZA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580" y="1196752"/>
            <a:ext cx="7949844" cy="5661248"/>
          </a:xfrm>
        </p:spPr>
        <p:txBody>
          <a:bodyPr/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2060"/>
                </a:solidFill>
              </a:rPr>
              <a:t>Foundational values of the Constitution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Accountability</a:t>
            </a:r>
            <a:endParaRPr lang="en-US" dirty="0">
              <a:solidFill>
                <a:srgbClr val="00206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Openness in a multi-party democracy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dirty="0" smtClean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2060"/>
                </a:solidFill>
              </a:rPr>
              <a:t>It is important to 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Deepen </a:t>
            </a:r>
            <a:r>
              <a:rPr lang="en-US" dirty="0">
                <a:solidFill>
                  <a:srgbClr val="002060"/>
                </a:solidFill>
              </a:rPr>
              <a:t>democracy 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Promote national interest</a:t>
            </a:r>
            <a:endParaRPr lang="en-US" dirty="0">
              <a:solidFill>
                <a:srgbClr val="00206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Protect the sovereignty of the Republic 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2060"/>
                </a:solidFill>
              </a:rPr>
              <a:t>Effect is given to this by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Establishing additional fund to receive funds from private sources subject to certain restrictions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Prohibiting certain donations made directly to political parties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Providing on how donations are disclosed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ZA" sz="1800" dirty="0" smtClean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9523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002060"/>
                </a:solidFill>
              </a:rPr>
              <a:t>High level overview</a:t>
            </a:r>
            <a:endParaRPr lang="en-ZA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133" y="1244600"/>
            <a:ext cx="8208912" cy="5424760"/>
          </a:xfrm>
        </p:spPr>
        <p:txBody>
          <a:bodyPr>
            <a:no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Section 236 of the Constitution requires national legislation to enhance multi-party democracy by funding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Political parties participating in national and provincial legislatures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On an equitable and proportional </a:t>
            </a:r>
            <a:r>
              <a:rPr lang="en-US" sz="2200" dirty="0" smtClean="0">
                <a:solidFill>
                  <a:srgbClr val="002060"/>
                </a:solidFill>
              </a:rPr>
              <a:t>basis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sz="2200" dirty="0" smtClean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The </a:t>
            </a:r>
            <a:r>
              <a:rPr lang="en-US" dirty="0" smtClean="0">
                <a:solidFill>
                  <a:srgbClr val="002060"/>
                </a:solidFill>
              </a:rPr>
              <a:t>outlawed </a:t>
            </a:r>
            <a:r>
              <a:rPr lang="en-US" dirty="0">
                <a:solidFill>
                  <a:srgbClr val="002060"/>
                </a:solidFill>
              </a:rPr>
              <a:t>Public Funding of Represented Political Parties Act 103 </a:t>
            </a:r>
            <a:r>
              <a:rPr lang="en-US" dirty="0" smtClean="0">
                <a:solidFill>
                  <a:srgbClr val="002060"/>
                </a:solidFill>
              </a:rPr>
              <a:t>of 1997 gave effect to section 236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Established the Represented Political Party Fund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Commission administers the Represented Political Party Fund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Allocation to represented political parties: 90% proportional and 10% equitable (Revised to 2/3 </a:t>
            </a:r>
            <a:r>
              <a:rPr lang="en-US" sz="2200" dirty="0" smtClean="0">
                <a:solidFill>
                  <a:srgbClr val="002060"/>
                </a:solidFill>
              </a:rPr>
              <a:t>proportional and 1/3 equitable)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ZA" sz="2200" dirty="0" smtClean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644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dirty="0">
                <a:solidFill>
                  <a:srgbClr val="002060"/>
                </a:solidFill>
              </a:rPr>
              <a:t>High level </a:t>
            </a:r>
            <a:r>
              <a:rPr lang="en-US" sz="4400" b="1" dirty="0" smtClean="0">
                <a:solidFill>
                  <a:srgbClr val="002060"/>
                </a:solidFill>
              </a:rPr>
              <a:t>overview – Cont’d</a:t>
            </a:r>
            <a:endParaRPr lang="en-ZA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76" y="1408388"/>
            <a:ext cx="8003232" cy="5260971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Two Funds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 smtClean="0">
                <a:solidFill>
                  <a:srgbClr val="002060"/>
                </a:solidFill>
              </a:rPr>
              <a:t>Act retains the repealed Represented Political Party Fund(RPPF) which is funded from public money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 smtClean="0">
                <a:solidFill>
                  <a:srgbClr val="002060"/>
                </a:solidFill>
              </a:rPr>
              <a:t>Act establishes a new fund, the Multi-Party Democracy Fund(MPDF) which is funded from private sources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sz="2200" dirty="0" smtClean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Administration </a:t>
            </a:r>
            <a:r>
              <a:rPr lang="en-US" dirty="0">
                <a:solidFill>
                  <a:srgbClr val="002060"/>
                </a:solidFill>
              </a:rPr>
              <a:t>of the Funds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Commission administers the Funds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Most of the provisions regulating the funds </a:t>
            </a:r>
            <a:r>
              <a:rPr lang="en-US" sz="2200" dirty="0" smtClean="0">
                <a:solidFill>
                  <a:srgbClr val="002060"/>
                </a:solidFill>
              </a:rPr>
              <a:t>are </a:t>
            </a:r>
            <a:r>
              <a:rPr lang="en-US" sz="2200" dirty="0">
                <a:solidFill>
                  <a:srgbClr val="002060"/>
                </a:solidFill>
              </a:rPr>
              <a:t>drawn from </a:t>
            </a:r>
            <a:r>
              <a:rPr lang="en-US" sz="2200" dirty="0" smtClean="0">
                <a:solidFill>
                  <a:srgbClr val="002060"/>
                </a:solidFill>
              </a:rPr>
              <a:t>the repealed Public Funding of Represented </a:t>
            </a:r>
            <a:r>
              <a:rPr lang="en-US" sz="2200" dirty="0">
                <a:solidFill>
                  <a:srgbClr val="002060"/>
                </a:solidFill>
              </a:rPr>
              <a:t>Political Parties Act.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sz="2200" dirty="0" smtClean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Act </a:t>
            </a:r>
            <a:r>
              <a:rPr lang="en-US" dirty="0">
                <a:solidFill>
                  <a:srgbClr val="002060"/>
                </a:solidFill>
              </a:rPr>
              <a:t>regulates direct private donations to political parties.</a:t>
            </a:r>
          </a:p>
          <a:p>
            <a:endParaRPr lang="en-ZA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2588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dirty="0">
                <a:solidFill>
                  <a:srgbClr val="002060"/>
                </a:solidFill>
              </a:rPr>
              <a:t>High level overview – Cont’d</a:t>
            </a:r>
            <a:endParaRPr lang="en-ZA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3660"/>
            <a:ext cx="8003232" cy="5644340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It prohibits </a:t>
            </a:r>
            <a:r>
              <a:rPr lang="en-US" dirty="0" smtClean="0">
                <a:solidFill>
                  <a:srgbClr val="002060"/>
                </a:solidFill>
              </a:rPr>
              <a:t>direct political party donations </a:t>
            </a:r>
            <a:r>
              <a:rPr lang="en-US" dirty="0">
                <a:solidFill>
                  <a:srgbClr val="002060"/>
                </a:solidFill>
              </a:rPr>
              <a:t>from: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</a:rPr>
              <a:t>Foreign governments and foreign </a:t>
            </a:r>
            <a:r>
              <a:rPr lang="en-US" sz="1800" dirty="0" smtClean="0">
                <a:solidFill>
                  <a:srgbClr val="002060"/>
                </a:solidFill>
              </a:rPr>
              <a:t>government agencies</a:t>
            </a:r>
            <a:endParaRPr lang="en-US" sz="1800" dirty="0">
              <a:solidFill>
                <a:srgbClr val="002060"/>
              </a:solidFill>
            </a:endParaRPr>
          </a:p>
          <a:p>
            <a:pPr lvl="2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</a:rPr>
              <a:t>Except in respect of </a:t>
            </a:r>
            <a:r>
              <a:rPr lang="en-US" dirty="0" smtClean="0">
                <a:solidFill>
                  <a:srgbClr val="002060"/>
                </a:solidFill>
              </a:rPr>
              <a:t>donations from </a:t>
            </a:r>
            <a:r>
              <a:rPr lang="en-US" dirty="0">
                <a:solidFill>
                  <a:srgbClr val="002060"/>
                </a:solidFill>
              </a:rPr>
              <a:t>foreign entities for </a:t>
            </a:r>
            <a:r>
              <a:rPr lang="en-US" dirty="0" smtClean="0">
                <a:solidFill>
                  <a:srgbClr val="002060"/>
                </a:solidFill>
              </a:rPr>
              <a:t>the purpose of training, skills development or policy development (limited to R5m per financial year)</a:t>
            </a:r>
            <a:endParaRPr lang="en-US" dirty="0">
              <a:solidFill>
                <a:srgbClr val="00206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</a:rPr>
              <a:t>Organs of state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002060"/>
                </a:solidFill>
              </a:rPr>
              <a:t>State </a:t>
            </a:r>
            <a:r>
              <a:rPr lang="en-US" sz="1800" dirty="0">
                <a:solidFill>
                  <a:srgbClr val="002060"/>
                </a:solidFill>
              </a:rPr>
              <a:t>owned </a:t>
            </a:r>
            <a:r>
              <a:rPr lang="en-US" sz="1800" dirty="0" smtClean="0">
                <a:solidFill>
                  <a:srgbClr val="002060"/>
                </a:solidFill>
              </a:rPr>
              <a:t>enterprises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002060"/>
                </a:solidFill>
              </a:rPr>
              <a:t>Proceeds of crime </a:t>
            </a:r>
            <a:r>
              <a:rPr lang="en-US" sz="1800" dirty="0" err="1" smtClean="0">
                <a:solidFill>
                  <a:srgbClr val="002060"/>
                </a:solidFill>
              </a:rPr>
              <a:t>ito</a:t>
            </a:r>
            <a:r>
              <a:rPr lang="en-US" sz="1800" dirty="0" smtClean="0">
                <a:solidFill>
                  <a:srgbClr val="002060"/>
                </a:solidFill>
              </a:rPr>
              <a:t> POCA</a:t>
            </a:r>
            <a:endParaRPr lang="en-US" sz="18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It </a:t>
            </a:r>
            <a:r>
              <a:rPr lang="en-US" dirty="0">
                <a:solidFill>
                  <a:srgbClr val="002060"/>
                </a:solidFill>
              </a:rPr>
              <a:t>prohibits </a:t>
            </a:r>
            <a:r>
              <a:rPr lang="en-US" dirty="0" smtClean="0">
                <a:solidFill>
                  <a:srgbClr val="002060"/>
                </a:solidFill>
              </a:rPr>
              <a:t>contributions to MPDF from: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</a:rPr>
              <a:t>Foreign governments and foreign government </a:t>
            </a:r>
            <a:r>
              <a:rPr lang="en-US" sz="1800" dirty="0" smtClean="0">
                <a:solidFill>
                  <a:srgbClr val="002060"/>
                </a:solidFill>
              </a:rPr>
              <a:t>agencies</a:t>
            </a:r>
            <a:endParaRPr lang="en-US" sz="1800" dirty="0">
              <a:solidFill>
                <a:srgbClr val="00206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002060"/>
                </a:solidFill>
              </a:rPr>
              <a:t>Organs </a:t>
            </a:r>
            <a:r>
              <a:rPr lang="en-US" sz="1800" dirty="0">
                <a:solidFill>
                  <a:srgbClr val="002060"/>
                </a:solidFill>
              </a:rPr>
              <a:t>of state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</a:rPr>
              <a:t>State owned enterprises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It places a cap on how </a:t>
            </a:r>
            <a:r>
              <a:rPr lang="en-US" dirty="0" smtClean="0">
                <a:solidFill>
                  <a:srgbClr val="002060"/>
                </a:solidFill>
              </a:rPr>
              <a:t>much </a:t>
            </a:r>
            <a:r>
              <a:rPr lang="en-US" dirty="0" smtClean="0">
                <a:solidFill>
                  <a:srgbClr val="002060"/>
                </a:solidFill>
              </a:rPr>
              <a:t>any </a:t>
            </a:r>
            <a:r>
              <a:rPr lang="en-US" dirty="0" smtClean="0">
                <a:solidFill>
                  <a:srgbClr val="002060"/>
                </a:solidFill>
              </a:rPr>
              <a:t>person or entity can donate in a year.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It prohibits donations made to a member of a party, except if the donation is for political party activity and accepted on behalf of the party.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Contributor to MPDF may request anonymity, i.e. identity or amount of contribution</a:t>
            </a:r>
            <a:endParaRPr lang="en-ZA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197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dirty="0">
                <a:solidFill>
                  <a:srgbClr val="002060"/>
                </a:solidFill>
              </a:rPr>
              <a:t>High level overview – Cont’d</a:t>
            </a:r>
            <a:endParaRPr lang="en-ZA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800600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Act requires the disclosure of all donations above a prescribed threshold to the Commission by: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The political party</a:t>
            </a:r>
            <a:r>
              <a:rPr lang="en-US" sz="2200" dirty="0" smtClean="0">
                <a:solidFill>
                  <a:srgbClr val="002060"/>
                </a:solidFill>
              </a:rPr>
              <a:t>]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 smtClean="0">
                <a:solidFill>
                  <a:srgbClr val="002060"/>
                </a:solidFill>
              </a:rPr>
              <a:t>The </a:t>
            </a:r>
            <a:r>
              <a:rPr lang="en-US" sz="2200" dirty="0">
                <a:solidFill>
                  <a:srgbClr val="002060"/>
                </a:solidFill>
              </a:rPr>
              <a:t>donor]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The Commission must publish the donations disclosed to it on </a:t>
            </a:r>
            <a:r>
              <a:rPr lang="en-US" dirty="0" smtClean="0">
                <a:solidFill>
                  <a:srgbClr val="002060"/>
                </a:solidFill>
              </a:rPr>
              <a:t>a quarterly </a:t>
            </a:r>
            <a:r>
              <a:rPr lang="en-US" dirty="0">
                <a:solidFill>
                  <a:srgbClr val="002060"/>
                </a:solidFill>
              </a:rPr>
              <a:t>basis.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The Act </a:t>
            </a:r>
            <a:r>
              <a:rPr lang="en-US" dirty="0" smtClean="0">
                <a:solidFill>
                  <a:srgbClr val="002060"/>
                </a:solidFill>
              </a:rPr>
              <a:t>provides </a:t>
            </a:r>
            <a:r>
              <a:rPr lang="en-US" dirty="0">
                <a:solidFill>
                  <a:srgbClr val="002060"/>
                </a:solidFill>
              </a:rPr>
              <a:t>that these disclosure requirements do not detract from the right to access to information under </a:t>
            </a:r>
            <a:r>
              <a:rPr lang="en-US" dirty="0" smtClean="0">
                <a:solidFill>
                  <a:srgbClr val="002060"/>
                </a:solidFill>
              </a:rPr>
              <a:t>the Amended Promotion of Access to Information Act(PAIA).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ZA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8</a:t>
            </a:fld>
            <a:endParaRPr lang="en-ZA" dirty="0"/>
          </a:p>
        </p:txBody>
      </p:sp>
      <p:sp>
        <p:nvSpPr>
          <p:cNvPr id="5" name="Right Brace 4"/>
          <p:cNvSpPr/>
          <p:nvPr/>
        </p:nvSpPr>
        <p:spPr>
          <a:xfrm>
            <a:off x="3536731" y="2420888"/>
            <a:ext cx="72008" cy="576064"/>
          </a:xfrm>
          <a:prstGeom prst="rightBrac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944830"/>
              </p:ext>
            </p:extLst>
          </p:nvPr>
        </p:nvGraphicFramePr>
        <p:xfrm>
          <a:off x="3611439" y="2384884"/>
          <a:ext cx="4236876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876">
                  <a:extLst>
                    <a:ext uri="{9D8B030D-6E8A-4147-A177-3AD203B41FA5}">
                      <a16:colId xmlns:a16="http://schemas.microsoft.com/office/drawing/2014/main" val="1436813738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Donations above R100 000 must be disclosed by both the donor and the party, maximum donation is capped at R15m per financial </a:t>
                      </a:r>
                      <a:r>
                        <a:rPr lang="en-US" sz="1200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year.</a:t>
                      </a:r>
                      <a:endParaRPr lang="en-ZA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2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84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dirty="0">
                <a:solidFill>
                  <a:srgbClr val="002060"/>
                </a:solidFill>
              </a:rPr>
              <a:t>High level overview – Cont’d</a:t>
            </a:r>
            <a:endParaRPr lang="en-ZA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800600"/>
          </a:xfrm>
        </p:spPr>
        <p:txBody>
          <a:bodyPr>
            <a:normAutofit lnSpcReduction="10000"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Duties of political parties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The Act imposes accounting and reporting obligations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The Act provides for unspent money from the Funds at the end of the financial year and if a legislature is dissolved or its </a:t>
            </a:r>
            <a:r>
              <a:rPr lang="en-US" sz="2200" dirty="0" smtClean="0">
                <a:solidFill>
                  <a:srgbClr val="002060"/>
                </a:solidFill>
              </a:rPr>
              <a:t>term </a:t>
            </a:r>
            <a:r>
              <a:rPr lang="en-US" sz="2200" dirty="0">
                <a:solidFill>
                  <a:srgbClr val="002060"/>
                </a:solidFill>
              </a:rPr>
              <a:t>expired.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Enforcement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</a:rPr>
              <a:t>The Act gives the Commission:</a:t>
            </a:r>
          </a:p>
          <a:p>
            <a:pPr lvl="2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Monitoring and inspection powers 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Powers to suspend payments of money and recover money irregularly received or spent.</a:t>
            </a:r>
          </a:p>
          <a:p>
            <a:pPr lvl="2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The Act gives the Electoral Court the power to review decisions of the Commission and to impose administrative fines.</a:t>
            </a:r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311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dirty="0">
                <a:solidFill>
                  <a:srgbClr val="002060"/>
                </a:solidFill>
              </a:rPr>
              <a:t>Interpretation and Funds</a:t>
            </a:r>
            <a:endParaRPr lang="en-ZA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8006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Chapter 1 (Interpretation)</a:t>
            </a:r>
            <a:endParaRPr lang="en-US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100" dirty="0">
                <a:solidFill>
                  <a:srgbClr val="002060"/>
                </a:solidFill>
              </a:rPr>
              <a:t>Consists of the definitions of the Act (sec.1)</a:t>
            </a:r>
          </a:p>
          <a:p>
            <a:pPr marL="342900"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dirty="0">
              <a:solidFill>
                <a:srgbClr val="002060"/>
              </a:solidFill>
            </a:endParaRPr>
          </a:p>
          <a:p>
            <a:pPr marL="114300" indent="0">
              <a:buNone/>
            </a:pPr>
            <a:r>
              <a:rPr lang="en-US" b="1" dirty="0">
                <a:solidFill>
                  <a:srgbClr val="002060"/>
                </a:solidFill>
              </a:rPr>
              <a:t>Chapter 2 (Funds)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Establishment of the Represented Political Party Fund (sec.2)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Establishment of Multi-Party Democracy Fund (sec.3)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Investment of money in Funds (sec.4)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Management and administration of Funds (sec.5)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The allocation and payment of money to represented political parties(sec.6)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The purposes for which the money from the Funds may be used (sec.7)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689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7920880" cy="1066130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rgbClr val="002060"/>
                </a:solidFill>
              </a:rPr>
              <a:t>Direct </a:t>
            </a:r>
            <a:r>
              <a:rPr lang="en-US" sz="4000" b="1" dirty="0" smtClean="0">
                <a:solidFill>
                  <a:srgbClr val="002060"/>
                </a:solidFill>
              </a:rPr>
              <a:t>funding </a:t>
            </a:r>
            <a:r>
              <a:rPr lang="en-US" sz="4000" b="1" dirty="0">
                <a:solidFill>
                  <a:srgbClr val="002060"/>
                </a:solidFill>
              </a:rPr>
              <a:t>of </a:t>
            </a:r>
            <a:r>
              <a:rPr lang="en-US" sz="4000" b="1" dirty="0" smtClean="0">
                <a:solidFill>
                  <a:srgbClr val="002060"/>
                </a:solidFill>
              </a:rPr>
              <a:t>political parties</a:t>
            </a:r>
            <a:endParaRPr lang="en-ZA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003232" cy="506003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Chapter 3 (Direct </a:t>
            </a:r>
            <a:r>
              <a:rPr lang="en-US" sz="2800" b="1" dirty="0" smtClean="0">
                <a:solidFill>
                  <a:srgbClr val="002060"/>
                </a:solidFill>
              </a:rPr>
              <a:t>funding </a:t>
            </a:r>
            <a:r>
              <a:rPr lang="en-US" sz="2800" b="1" dirty="0">
                <a:solidFill>
                  <a:srgbClr val="002060"/>
                </a:solidFill>
              </a:rPr>
              <a:t>of </a:t>
            </a:r>
            <a:r>
              <a:rPr lang="en-US" sz="2800" b="1" dirty="0" smtClean="0">
                <a:solidFill>
                  <a:srgbClr val="002060"/>
                </a:solidFill>
              </a:rPr>
              <a:t>political parties</a:t>
            </a:r>
            <a:r>
              <a:rPr lang="en-US" sz="2800" b="1" dirty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</a:rPr>
              <a:t>Prohibited donations (sec.8)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</a:rPr>
              <a:t>Disclosure of donations to political parties (sec.9)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</a:rPr>
              <a:t>Prohibition </a:t>
            </a:r>
            <a:r>
              <a:rPr lang="en-US" sz="2800" dirty="0" smtClean="0">
                <a:solidFill>
                  <a:srgbClr val="002060"/>
                </a:solidFill>
              </a:rPr>
              <a:t>of </a:t>
            </a:r>
            <a:r>
              <a:rPr lang="en-US" sz="2800" dirty="0">
                <a:solidFill>
                  <a:srgbClr val="002060"/>
                </a:solidFill>
              </a:rPr>
              <a:t>donations to a member of a political party(sec.10)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2060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2094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066130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rgbClr val="002060"/>
                </a:solidFill>
              </a:rPr>
              <a:t>Duties of </a:t>
            </a:r>
            <a:r>
              <a:rPr lang="en-US" sz="4000" b="1" dirty="0" smtClean="0">
                <a:solidFill>
                  <a:srgbClr val="002060"/>
                </a:solidFill>
              </a:rPr>
              <a:t>political parties</a:t>
            </a:r>
            <a:endParaRPr lang="en-ZA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003232" cy="498802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Chapter 4 (Duties of Political Parties)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</a:rPr>
              <a:t>Political parties to furnish information to the Commission at prescribed times(sec.11)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</a:rPr>
              <a:t>How political parties must account for its income (sec.12)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</a:rPr>
              <a:t>Unspent money at the end of a financial year (sec.13)</a:t>
            </a:r>
          </a:p>
          <a:p>
            <a:pPr marL="342900" lvl="2"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2045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066130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rgbClr val="002060"/>
                </a:solidFill>
              </a:rPr>
              <a:t>Enforcement</a:t>
            </a:r>
            <a:endParaRPr lang="en-ZA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003232" cy="547260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Chapter 5 (Enforcement)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Commission’s </a:t>
            </a:r>
            <a:r>
              <a:rPr lang="en-US" dirty="0">
                <a:solidFill>
                  <a:srgbClr val="002060"/>
                </a:solidFill>
              </a:rPr>
              <a:t>monitoring and inspection powers(sec.14)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Commission’s </a:t>
            </a:r>
            <a:r>
              <a:rPr lang="en-US" dirty="0">
                <a:solidFill>
                  <a:srgbClr val="002060"/>
                </a:solidFill>
              </a:rPr>
              <a:t>power to issue directions(sec.15)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Power to suspend payment of money to political parties (sec.16)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Power </a:t>
            </a:r>
            <a:r>
              <a:rPr lang="en-US" dirty="0">
                <a:solidFill>
                  <a:srgbClr val="002060"/>
                </a:solidFill>
              </a:rPr>
              <a:t>to recover money irregularly accepted </a:t>
            </a:r>
            <a:r>
              <a:rPr lang="en-US" dirty="0" smtClean="0">
                <a:solidFill>
                  <a:srgbClr val="002060"/>
                </a:solidFill>
              </a:rPr>
              <a:t>or </a:t>
            </a:r>
            <a:r>
              <a:rPr lang="en-US" dirty="0">
                <a:solidFill>
                  <a:srgbClr val="002060"/>
                </a:solidFill>
              </a:rPr>
              <a:t>spent(sec.17)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Administrative fines (sec.18)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Offences and penalties (sec.19)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060"/>
                </a:solidFill>
              </a:rPr>
              <a:t>Reviews and appeals (sec.20)</a:t>
            </a:r>
          </a:p>
          <a:p>
            <a:pPr marL="411480" lvl="1" indent="0">
              <a:buNone/>
            </a:pPr>
            <a:endParaRPr lang="en-US" sz="1800" dirty="0" smtClean="0">
              <a:solidFill>
                <a:schemeClr val="tx2"/>
              </a:solidFill>
            </a:endParaRPr>
          </a:p>
          <a:p>
            <a:pPr marL="777240" lvl="2" indent="0">
              <a:buNone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4373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066130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rgbClr val="002060"/>
                </a:solidFill>
              </a:rPr>
              <a:t>General </a:t>
            </a:r>
            <a:r>
              <a:rPr lang="en-US" sz="4000" b="1" dirty="0" smtClean="0">
                <a:solidFill>
                  <a:srgbClr val="002060"/>
                </a:solidFill>
              </a:rPr>
              <a:t>provisions</a:t>
            </a:r>
            <a:endParaRPr lang="en-ZA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003232" cy="5204048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Chapter 6 (General Provisions)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Administration of the Funds within the Commission(sec.21)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Commission reporting to Parliament(sec.22)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Funding of represented political parties by legislatures(sec.23)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Regulations(sec.24)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Repeal and transitional provisions(sec.25)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Short title – Political Party Funding Act, 2018(sec.26)</a:t>
            </a:r>
          </a:p>
          <a:p>
            <a:pPr marL="342900" lvl="1"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002060"/>
              </a:solidFill>
            </a:endParaRPr>
          </a:p>
          <a:p>
            <a:pPr marL="777240" lvl="2" indent="0">
              <a:buNone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130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b="1" dirty="0">
                <a:solidFill>
                  <a:srgbClr val="002060"/>
                </a:solidFill>
              </a:rPr>
              <a:t>Schedules1 and 2</a:t>
            </a:r>
            <a:endParaRPr lang="en-ZA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Schedule 1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2060"/>
                </a:solidFill>
              </a:rPr>
              <a:t>Maximum permissible fines that the Commission may impose for contravening the Act.</a:t>
            </a:r>
          </a:p>
          <a:p>
            <a:pPr marL="114300" indent="0">
              <a:buNone/>
            </a:pPr>
            <a:endParaRPr lang="en-US" sz="2800" dirty="0" smtClean="0">
              <a:solidFill>
                <a:srgbClr val="002060"/>
              </a:solidFill>
            </a:endParaRPr>
          </a:p>
          <a:p>
            <a:pPr marL="11430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Schedule 2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</a:rPr>
              <a:t>Regulations on Political Party </a:t>
            </a:r>
            <a:r>
              <a:rPr lang="en-US" sz="2800" dirty="0" smtClean="0">
                <a:solidFill>
                  <a:srgbClr val="002060"/>
                </a:solidFill>
              </a:rPr>
              <a:t>Funding(Presidential regulations)</a:t>
            </a:r>
            <a:endParaRPr lang="en-ZA" sz="28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8690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60" y="13819"/>
            <a:ext cx="7859216" cy="106613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rgbClr val="002060"/>
                </a:solidFill>
              </a:rPr>
              <a:t>Implementation progress</a:t>
            </a:r>
            <a:endParaRPr lang="en-ZA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251" y="908720"/>
            <a:ext cx="8003232" cy="5832648"/>
          </a:xfrm>
        </p:spPr>
        <p:txBody>
          <a:bodyPr>
            <a:normAutofit lnSpcReduction="10000"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Developed an online party funding system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Finalized and </a:t>
            </a:r>
            <a:r>
              <a:rPr lang="en-US" sz="2400" dirty="0" err="1" smtClean="0">
                <a:solidFill>
                  <a:srgbClr val="002060"/>
                </a:solidFill>
              </a:rPr>
              <a:t>gazetted</a:t>
            </a:r>
            <a:r>
              <a:rPr lang="en-US" sz="2400" dirty="0" smtClean="0">
                <a:solidFill>
                  <a:srgbClr val="002060"/>
                </a:solidFill>
              </a:rPr>
              <a:t> the regulations germane to the implementation of the Act 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Trained the political parties’ accounting officers on-site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Trained political parties represented at provincial and municipal level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Trained registered unrepresented political parties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Presented to representatives of all provincial legislatures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Met with various business chambers to publicize the new Fund, MPDF.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Continuous interaction and presentations to other </a:t>
            </a:r>
            <a:r>
              <a:rPr lang="en-US" sz="2400" dirty="0" smtClean="0">
                <a:solidFill>
                  <a:srgbClr val="002060"/>
                </a:solidFill>
              </a:rPr>
              <a:t>stakeholders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</a:rPr>
              <a:t>Some political parties and direct donors have already started capturing declarations on the OPFS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810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C:\Users\김동선\Desktop\ppt간지01.jpg">
            <a:extLst>
              <a:ext uri="{FF2B5EF4-FFF2-40B4-BE49-F238E27FC236}">
                <a16:creationId xmlns:a16="http://schemas.microsoft.com/office/drawing/2014/main" id="{584117EE-99A8-41C9-8CDC-2972209A2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405" y="857250"/>
            <a:ext cx="685919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374FAA-A401-4E95-96CD-2E5E6FD0B69B}"/>
              </a:ext>
            </a:extLst>
          </p:cNvPr>
          <p:cNvSpPr txBox="1"/>
          <p:nvPr/>
        </p:nvSpPr>
        <p:spPr>
          <a:xfrm>
            <a:off x="2247806" y="2687996"/>
            <a:ext cx="4628318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latinLnBrk="1" hangingPunct="1">
              <a:defRPr/>
            </a:pPr>
            <a:r>
              <a:rPr lang="en-US" altLang="ko-KR" sz="60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  <a:ea typeface="HY헤드라인M" pitchFamily="18" charset="-127"/>
                <a:cs typeface="Times New Roman" pitchFamily="18" charset="0"/>
              </a:rPr>
              <a:t>Thank You</a:t>
            </a:r>
            <a:endParaRPr lang="ko-KR" altLang="en-US" sz="60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 Black" panose="020B0A04020102020204" pitchFamily="34" charset="0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D8E5622-238B-4092-AEBD-1BAD393CD275}"/>
              </a:ext>
            </a:extLst>
          </p:cNvPr>
          <p:cNvSpPr/>
          <p:nvPr/>
        </p:nvSpPr>
        <p:spPr>
          <a:xfrm>
            <a:off x="4293" y="857250"/>
            <a:ext cx="1138112" cy="5143500"/>
          </a:xfrm>
          <a:prstGeom prst="rect">
            <a:avLst/>
          </a:prstGeom>
          <a:solidFill>
            <a:srgbClr val="163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8C72B7D-7EEC-4CA1-9C56-91C6AE8B53F2}"/>
              </a:ext>
            </a:extLst>
          </p:cNvPr>
          <p:cNvSpPr/>
          <p:nvPr/>
        </p:nvSpPr>
        <p:spPr>
          <a:xfrm>
            <a:off x="8001596" y="857250"/>
            <a:ext cx="1142405" cy="5143500"/>
          </a:xfrm>
          <a:prstGeom prst="rect">
            <a:avLst/>
          </a:prstGeom>
          <a:solidFill>
            <a:srgbClr val="163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3184-C173-4798-875F-9843F00E55BD}" type="slidenum">
              <a:rPr lang="en-ZA" smtClean="0"/>
              <a:t>17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9922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23490</TotalTime>
  <Words>979</Words>
  <Application>Microsoft Office PowerPoint</Application>
  <PresentationFormat>On-screen Show (4:3)</PresentationFormat>
  <Paragraphs>167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맑은 고딕</vt:lpstr>
      <vt:lpstr>Arial</vt:lpstr>
      <vt:lpstr>Arial Black</vt:lpstr>
      <vt:lpstr>Calibri</vt:lpstr>
      <vt:lpstr>HY헤드라인M</vt:lpstr>
      <vt:lpstr>HY울릉도M</vt:lpstr>
      <vt:lpstr>Times New Roman</vt:lpstr>
      <vt:lpstr>Wingdings</vt:lpstr>
      <vt:lpstr>Adjacency</vt:lpstr>
      <vt:lpstr>ELECTORAL COMMISSION OF SOUTH AFRICA Political Party Funding   </vt:lpstr>
      <vt:lpstr>Political Party Funding Act 6 of 2018</vt:lpstr>
      <vt:lpstr>Contents</vt:lpstr>
      <vt:lpstr>High level overview</vt:lpstr>
      <vt:lpstr>High level overview</vt:lpstr>
      <vt:lpstr>High level overview – Cont’d</vt:lpstr>
      <vt:lpstr>High level overview – Cont’d</vt:lpstr>
      <vt:lpstr>High level overview – Cont’d</vt:lpstr>
      <vt:lpstr>High level overview – Cont’d</vt:lpstr>
      <vt:lpstr>Interpretation and Funds</vt:lpstr>
      <vt:lpstr>Direct funding of political parties</vt:lpstr>
      <vt:lpstr>Duties of political parties</vt:lpstr>
      <vt:lpstr>Enforcement</vt:lpstr>
      <vt:lpstr>General provisions</vt:lpstr>
      <vt:lpstr>Schedules1 and 2</vt:lpstr>
      <vt:lpstr>Implementation progress</vt:lpstr>
      <vt:lpstr>PowerPoint Presentation</vt:lpstr>
    </vt:vector>
  </TitlesOfParts>
  <Company>IEC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Registration Weekend Results Presentation for GCIS</dc:title>
  <dc:creator>Van Rensburg, Shalane</dc:creator>
  <cp:lastModifiedBy>Nkoko, Matsobane</cp:lastModifiedBy>
  <cp:revision>649</cp:revision>
  <cp:lastPrinted>2021-06-08T09:13:16Z</cp:lastPrinted>
  <dcterms:created xsi:type="dcterms:W3CDTF">2013-11-19T06:34:08Z</dcterms:created>
  <dcterms:modified xsi:type="dcterms:W3CDTF">2021-06-08T13:12:25Z</dcterms:modified>
</cp:coreProperties>
</file>